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25" r:id="rId2"/>
    <p:sldId id="282" r:id="rId3"/>
    <p:sldId id="283" r:id="rId4"/>
    <p:sldId id="284" r:id="rId5"/>
    <p:sldId id="285" r:id="rId6"/>
    <p:sldId id="28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90" r:id="rId21"/>
    <p:sldId id="291" r:id="rId22"/>
    <p:sldId id="292" r:id="rId23"/>
    <p:sldId id="293" r:id="rId24"/>
    <p:sldId id="310" r:id="rId25"/>
    <p:sldId id="317" r:id="rId26"/>
    <p:sldId id="318" r:id="rId27"/>
    <p:sldId id="319" r:id="rId28"/>
    <p:sldId id="320" r:id="rId29"/>
    <p:sldId id="321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63" r:id="rId45"/>
    <p:sldId id="341" r:id="rId46"/>
    <p:sldId id="342" r:id="rId47"/>
    <p:sldId id="343" r:id="rId48"/>
    <p:sldId id="344" r:id="rId49"/>
    <p:sldId id="345" r:id="rId50"/>
    <p:sldId id="356" r:id="rId51"/>
    <p:sldId id="357" r:id="rId52"/>
    <p:sldId id="358" r:id="rId53"/>
    <p:sldId id="359" r:id="rId54"/>
    <p:sldId id="360" r:id="rId55"/>
    <p:sldId id="361" r:id="rId56"/>
    <p:sldId id="346" r:id="rId57"/>
    <p:sldId id="347" r:id="rId58"/>
    <p:sldId id="348" r:id="rId59"/>
    <p:sldId id="349" r:id="rId60"/>
    <p:sldId id="351" r:id="rId61"/>
    <p:sldId id="353" r:id="rId62"/>
    <p:sldId id="354" r:id="rId63"/>
    <p:sldId id="36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lmcna2" initials="rmk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19FE9-D073-4585-8B59-990B73D8D45B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4BB3FA-DA26-4413-9A0E-5C32C538AF6E}">
      <dgm:prSet phldrT="[Text]" custT="1"/>
      <dgm:spPr/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Public / </a:t>
          </a: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Citizen Science  </a:t>
          </a:r>
        </a:p>
      </dgm:t>
    </dgm:pt>
    <dgm:pt modelId="{9A7A2CFF-A010-45E2-BEDF-8215429AAF9A}" type="parTrans" cxnId="{23D82CEB-C18A-41E4-8D83-6340804F94CA}">
      <dgm:prSet/>
      <dgm:spPr/>
      <dgm:t>
        <a:bodyPr/>
        <a:lstStyle/>
        <a:p>
          <a:endParaRPr lang="en-US"/>
        </a:p>
      </dgm:t>
    </dgm:pt>
    <dgm:pt modelId="{A9745502-3246-473B-A100-A368B2EC3DEF}" type="sibTrans" cxnId="{23D82CEB-C18A-41E4-8D83-6340804F94CA}">
      <dgm:prSet/>
      <dgm:spPr/>
      <dgm:t>
        <a:bodyPr/>
        <a:lstStyle/>
        <a:p>
          <a:endParaRPr lang="en-US"/>
        </a:p>
      </dgm:t>
    </dgm:pt>
    <dgm:pt modelId="{5F4DD903-8733-4E84-BB25-6B63545AED76}">
      <dgm:prSet phldrT="[Text]" custT="1"/>
      <dgm:spPr/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College /</a:t>
          </a:r>
        </a:p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Crowd Sourcing 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8810-FC8E-4A67-8189-5D1E741FD20F}" type="parTrans" cxnId="{634BC1BC-9C28-46B0-BC12-6AA644CFBB10}">
      <dgm:prSet/>
      <dgm:spPr/>
      <dgm:t>
        <a:bodyPr/>
        <a:lstStyle/>
        <a:p>
          <a:endParaRPr lang="en-US"/>
        </a:p>
      </dgm:t>
    </dgm:pt>
    <dgm:pt modelId="{7C68E402-7968-4063-ADF2-F9698B429BCF}" type="sibTrans" cxnId="{634BC1BC-9C28-46B0-BC12-6AA644CFBB10}">
      <dgm:prSet/>
      <dgm:spPr/>
      <dgm:t>
        <a:bodyPr/>
        <a:lstStyle/>
        <a:p>
          <a:endParaRPr lang="en-US"/>
        </a:p>
      </dgm:t>
    </dgm:pt>
    <dgm:pt modelId="{C1D474DF-070B-4853-9DDF-4E5838F1FBFD}">
      <dgm:prSet phldrT="[Text]" custT="1"/>
      <dgm:spPr/>
      <dgm:t>
        <a:bodyPr/>
        <a:lstStyle/>
        <a:p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High Schools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3F21A-80A0-4242-BA84-78AA06041AFF}" type="parTrans" cxnId="{7F468738-F900-461A-8F0D-18DC87377242}">
      <dgm:prSet/>
      <dgm:spPr/>
      <dgm:t>
        <a:bodyPr/>
        <a:lstStyle/>
        <a:p>
          <a:endParaRPr lang="en-US"/>
        </a:p>
      </dgm:t>
    </dgm:pt>
    <dgm:pt modelId="{EDDBE660-E30F-4B59-9176-FD8D50731C6B}" type="sibTrans" cxnId="{7F468738-F900-461A-8F0D-18DC87377242}">
      <dgm:prSet/>
      <dgm:spPr/>
      <dgm:t>
        <a:bodyPr/>
        <a:lstStyle/>
        <a:p>
          <a:endParaRPr lang="en-US"/>
        </a:p>
      </dgm:t>
    </dgm:pt>
    <dgm:pt modelId="{F49B8A82-E0C5-4DC0-9D9D-A910BFAB397B}">
      <dgm:prSet phldrT="[Text]" custT="1"/>
      <dgm:spPr/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4-8</a:t>
          </a:r>
        </a:p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grades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769B2-3FED-4762-98EB-DDAC6C4759A5}" type="parTrans" cxnId="{5658B351-7768-42E4-BD3D-58BDF3678365}">
      <dgm:prSet/>
      <dgm:spPr/>
      <dgm:t>
        <a:bodyPr/>
        <a:lstStyle/>
        <a:p>
          <a:endParaRPr lang="en-US"/>
        </a:p>
      </dgm:t>
    </dgm:pt>
    <dgm:pt modelId="{915210DD-E0C6-4A03-9349-246A7263F048}" type="sibTrans" cxnId="{5658B351-7768-42E4-BD3D-58BDF3678365}">
      <dgm:prSet/>
      <dgm:spPr/>
      <dgm:t>
        <a:bodyPr/>
        <a:lstStyle/>
        <a:p>
          <a:endParaRPr lang="en-US"/>
        </a:p>
      </dgm:t>
    </dgm:pt>
    <dgm:pt modelId="{E4CB6938-3BAC-4135-B68E-76682A30ED35}" type="pres">
      <dgm:prSet presAssocID="{A5519FE9-D073-4585-8B59-990B73D8D45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8DEFD1-B863-4E21-A190-D6CB72CC3906}" type="pres">
      <dgm:prSet presAssocID="{A5519FE9-D073-4585-8B59-990B73D8D45B}" presName="comp1" presStyleCnt="0"/>
      <dgm:spPr/>
    </dgm:pt>
    <dgm:pt modelId="{1E954271-3699-41BC-9506-C3C7F32287E6}" type="pres">
      <dgm:prSet presAssocID="{A5519FE9-D073-4585-8B59-990B73D8D45B}" presName="circle1" presStyleLbl="node1" presStyleIdx="0" presStyleCnt="4"/>
      <dgm:spPr/>
      <dgm:t>
        <a:bodyPr/>
        <a:lstStyle/>
        <a:p>
          <a:endParaRPr lang="en-US"/>
        </a:p>
      </dgm:t>
    </dgm:pt>
    <dgm:pt modelId="{653E7004-B416-48B0-BBFD-E91755A261DD}" type="pres">
      <dgm:prSet presAssocID="{A5519FE9-D073-4585-8B59-990B73D8D45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0FB78-AE4F-4292-A9F3-A78E07164A05}" type="pres">
      <dgm:prSet presAssocID="{A5519FE9-D073-4585-8B59-990B73D8D45B}" presName="comp2" presStyleCnt="0"/>
      <dgm:spPr/>
    </dgm:pt>
    <dgm:pt modelId="{437A2ACE-D419-4F33-9745-F46443A301AF}" type="pres">
      <dgm:prSet presAssocID="{A5519FE9-D073-4585-8B59-990B73D8D45B}" presName="circle2" presStyleLbl="node1" presStyleIdx="1" presStyleCnt="4"/>
      <dgm:spPr/>
      <dgm:t>
        <a:bodyPr/>
        <a:lstStyle/>
        <a:p>
          <a:endParaRPr lang="en-US"/>
        </a:p>
      </dgm:t>
    </dgm:pt>
    <dgm:pt modelId="{D07B8947-46F9-4F60-A82A-40A0FD02E98E}" type="pres">
      <dgm:prSet presAssocID="{A5519FE9-D073-4585-8B59-990B73D8D45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BDE31-FBB6-426B-8F12-269733EACE67}" type="pres">
      <dgm:prSet presAssocID="{A5519FE9-D073-4585-8B59-990B73D8D45B}" presName="comp3" presStyleCnt="0"/>
      <dgm:spPr/>
    </dgm:pt>
    <dgm:pt modelId="{24228884-1B71-4C85-A9D9-429EAAA37BB5}" type="pres">
      <dgm:prSet presAssocID="{A5519FE9-D073-4585-8B59-990B73D8D45B}" presName="circle3" presStyleLbl="node1" presStyleIdx="2" presStyleCnt="4" custScaleX="99592" custScaleY="95792"/>
      <dgm:spPr/>
      <dgm:t>
        <a:bodyPr/>
        <a:lstStyle/>
        <a:p>
          <a:endParaRPr lang="en-US"/>
        </a:p>
      </dgm:t>
    </dgm:pt>
    <dgm:pt modelId="{8CCD86EC-09D0-4634-8DF9-0E1230D72AFD}" type="pres">
      <dgm:prSet presAssocID="{A5519FE9-D073-4585-8B59-990B73D8D45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E3E48-0501-4CF6-B623-8D31A56DAB55}" type="pres">
      <dgm:prSet presAssocID="{A5519FE9-D073-4585-8B59-990B73D8D45B}" presName="comp4" presStyleCnt="0"/>
      <dgm:spPr/>
    </dgm:pt>
    <dgm:pt modelId="{BB092489-48C7-49DC-AA44-0D8276F6A3C8}" type="pres">
      <dgm:prSet presAssocID="{A5519FE9-D073-4585-8B59-990B73D8D45B}" presName="circle4" presStyleLbl="node1" presStyleIdx="3" presStyleCnt="4" custScaleX="100356" custScaleY="95660"/>
      <dgm:spPr/>
      <dgm:t>
        <a:bodyPr/>
        <a:lstStyle/>
        <a:p>
          <a:endParaRPr lang="en-US"/>
        </a:p>
      </dgm:t>
    </dgm:pt>
    <dgm:pt modelId="{7911F976-0078-4606-82EA-3104ED6A3B34}" type="pres">
      <dgm:prSet presAssocID="{A5519FE9-D073-4585-8B59-990B73D8D45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58B351-7768-42E4-BD3D-58BDF3678365}" srcId="{A5519FE9-D073-4585-8B59-990B73D8D45B}" destId="{F49B8A82-E0C5-4DC0-9D9D-A910BFAB397B}" srcOrd="3" destOrd="0" parTransId="{49D769B2-3FED-4762-98EB-DDAC6C4759A5}" sibTransId="{915210DD-E0C6-4A03-9349-246A7263F048}"/>
    <dgm:cxn modelId="{634BC1BC-9C28-46B0-BC12-6AA644CFBB10}" srcId="{A5519FE9-D073-4585-8B59-990B73D8D45B}" destId="{5F4DD903-8733-4E84-BB25-6B63545AED76}" srcOrd="1" destOrd="0" parTransId="{BC008810-FC8E-4A67-8189-5D1E741FD20F}" sibTransId="{7C68E402-7968-4063-ADF2-F9698B429BCF}"/>
    <dgm:cxn modelId="{98E6448B-662B-4F06-8FBC-29E47624D5C1}" type="presOf" srcId="{5F4DD903-8733-4E84-BB25-6B63545AED76}" destId="{437A2ACE-D419-4F33-9745-F46443A301AF}" srcOrd="0" destOrd="0" presId="urn:microsoft.com/office/officeart/2005/8/layout/venn2"/>
    <dgm:cxn modelId="{58F84E97-E48A-4C6F-B32F-B707D0434CA0}" type="presOf" srcId="{C1D474DF-070B-4853-9DDF-4E5838F1FBFD}" destId="{8CCD86EC-09D0-4634-8DF9-0E1230D72AFD}" srcOrd="1" destOrd="0" presId="urn:microsoft.com/office/officeart/2005/8/layout/venn2"/>
    <dgm:cxn modelId="{2A88F681-6A0B-4DCA-AB3B-17056E5727DC}" type="presOf" srcId="{F49B8A82-E0C5-4DC0-9D9D-A910BFAB397B}" destId="{BB092489-48C7-49DC-AA44-0D8276F6A3C8}" srcOrd="0" destOrd="0" presId="urn:microsoft.com/office/officeart/2005/8/layout/venn2"/>
    <dgm:cxn modelId="{91238937-2FED-4909-BA39-F450B7BA2629}" type="presOf" srcId="{C1D474DF-070B-4853-9DDF-4E5838F1FBFD}" destId="{24228884-1B71-4C85-A9D9-429EAAA37BB5}" srcOrd="0" destOrd="0" presId="urn:microsoft.com/office/officeart/2005/8/layout/venn2"/>
    <dgm:cxn modelId="{62BEF271-056E-473C-BCAC-DD59E52BB353}" type="presOf" srcId="{F49B8A82-E0C5-4DC0-9D9D-A910BFAB397B}" destId="{7911F976-0078-4606-82EA-3104ED6A3B34}" srcOrd="1" destOrd="0" presId="urn:microsoft.com/office/officeart/2005/8/layout/venn2"/>
    <dgm:cxn modelId="{B407D503-D98B-4246-8115-EB160DD9E668}" type="presOf" srcId="{824BB3FA-DA26-4413-9A0E-5C32C538AF6E}" destId="{653E7004-B416-48B0-BBFD-E91755A261DD}" srcOrd="1" destOrd="0" presId="urn:microsoft.com/office/officeart/2005/8/layout/venn2"/>
    <dgm:cxn modelId="{7F468738-F900-461A-8F0D-18DC87377242}" srcId="{A5519FE9-D073-4585-8B59-990B73D8D45B}" destId="{C1D474DF-070B-4853-9DDF-4E5838F1FBFD}" srcOrd="2" destOrd="0" parTransId="{3E73F21A-80A0-4242-BA84-78AA06041AFF}" sibTransId="{EDDBE660-E30F-4B59-9176-FD8D50731C6B}"/>
    <dgm:cxn modelId="{A24D91A3-4ACC-4F41-8B9D-0BDD8382BDA7}" type="presOf" srcId="{A5519FE9-D073-4585-8B59-990B73D8D45B}" destId="{E4CB6938-3BAC-4135-B68E-76682A30ED35}" srcOrd="0" destOrd="0" presId="urn:microsoft.com/office/officeart/2005/8/layout/venn2"/>
    <dgm:cxn modelId="{0293C446-757B-4C8F-84D9-AD2ACCB4125B}" type="presOf" srcId="{5F4DD903-8733-4E84-BB25-6B63545AED76}" destId="{D07B8947-46F9-4F60-A82A-40A0FD02E98E}" srcOrd="1" destOrd="0" presId="urn:microsoft.com/office/officeart/2005/8/layout/venn2"/>
    <dgm:cxn modelId="{92B73134-50F2-4671-AFE3-1C50FD0CF7DE}" type="presOf" srcId="{824BB3FA-DA26-4413-9A0E-5C32C538AF6E}" destId="{1E954271-3699-41BC-9506-C3C7F32287E6}" srcOrd="0" destOrd="0" presId="urn:microsoft.com/office/officeart/2005/8/layout/venn2"/>
    <dgm:cxn modelId="{23D82CEB-C18A-41E4-8D83-6340804F94CA}" srcId="{A5519FE9-D073-4585-8B59-990B73D8D45B}" destId="{824BB3FA-DA26-4413-9A0E-5C32C538AF6E}" srcOrd="0" destOrd="0" parTransId="{9A7A2CFF-A010-45E2-BEDF-8215429AAF9A}" sibTransId="{A9745502-3246-473B-A100-A368B2EC3DEF}"/>
    <dgm:cxn modelId="{2D102AF1-163E-4573-A4C2-41761086E883}" type="presParOf" srcId="{E4CB6938-3BAC-4135-B68E-76682A30ED35}" destId="{F98DEFD1-B863-4E21-A190-D6CB72CC3906}" srcOrd="0" destOrd="0" presId="urn:microsoft.com/office/officeart/2005/8/layout/venn2"/>
    <dgm:cxn modelId="{997BCC09-125A-4145-A9CD-8944D64B7897}" type="presParOf" srcId="{F98DEFD1-B863-4E21-A190-D6CB72CC3906}" destId="{1E954271-3699-41BC-9506-C3C7F32287E6}" srcOrd="0" destOrd="0" presId="urn:microsoft.com/office/officeart/2005/8/layout/venn2"/>
    <dgm:cxn modelId="{7F2B7242-D8F3-46FD-9304-F80AAC2A98E5}" type="presParOf" srcId="{F98DEFD1-B863-4E21-A190-D6CB72CC3906}" destId="{653E7004-B416-48B0-BBFD-E91755A261DD}" srcOrd="1" destOrd="0" presId="urn:microsoft.com/office/officeart/2005/8/layout/venn2"/>
    <dgm:cxn modelId="{D45AD489-D0A0-48AD-B425-8EA406439086}" type="presParOf" srcId="{E4CB6938-3BAC-4135-B68E-76682A30ED35}" destId="{3900FB78-AE4F-4292-A9F3-A78E07164A05}" srcOrd="1" destOrd="0" presId="urn:microsoft.com/office/officeart/2005/8/layout/venn2"/>
    <dgm:cxn modelId="{88D4E42A-BE17-4DC7-A31A-98C872CAD500}" type="presParOf" srcId="{3900FB78-AE4F-4292-A9F3-A78E07164A05}" destId="{437A2ACE-D419-4F33-9745-F46443A301AF}" srcOrd="0" destOrd="0" presId="urn:microsoft.com/office/officeart/2005/8/layout/venn2"/>
    <dgm:cxn modelId="{9901E6D7-9629-4A14-A105-2E58EB4E6FB8}" type="presParOf" srcId="{3900FB78-AE4F-4292-A9F3-A78E07164A05}" destId="{D07B8947-46F9-4F60-A82A-40A0FD02E98E}" srcOrd="1" destOrd="0" presId="urn:microsoft.com/office/officeart/2005/8/layout/venn2"/>
    <dgm:cxn modelId="{276A0E69-26F1-4B6C-9E4B-A5C7570FC485}" type="presParOf" srcId="{E4CB6938-3BAC-4135-B68E-76682A30ED35}" destId="{A05BDE31-FBB6-426B-8F12-269733EACE67}" srcOrd="2" destOrd="0" presId="urn:microsoft.com/office/officeart/2005/8/layout/venn2"/>
    <dgm:cxn modelId="{EB658A69-8147-465B-AE29-3CF7C3F3325D}" type="presParOf" srcId="{A05BDE31-FBB6-426B-8F12-269733EACE67}" destId="{24228884-1B71-4C85-A9D9-429EAAA37BB5}" srcOrd="0" destOrd="0" presId="urn:microsoft.com/office/officeart/2005/8/layout/venn2"/>
    <dgm:cxn modelId="{DC555BDF-2EA6-41F4-B04B-2DDCDF9068C1}" type="presParOf" srcId="{A05BDE31-FBB6-426B-8F12-269733EACE67}" destId="{8CCD86EC-09D0-4634-8DF9-0E1230D72AFD}" srcOrd="1" destOrd="0" presId="urn:microsoft.com/office/officeart/2005/8/layout/venn2"/>
    <dgm:cxn modelId="{4F709A66-F53C-4ED5-9BB1-743D4BC64C60}" type="presParOf" srcId="{E4CB6938-3BAC-4135-B68E-76682A30ED35}" destId="{4A4E3E48-0501-4CF6-B623-8D31A56DAB55}" srcOrd="3" destOrd="0" presId="urn:microsoft.com/office/officeart/2005/8/layout/venn2"/>
    <dgm:cxn modelId="{88DD5074-E456-4397-B98F-F46E2D82B275}" type="presParOf" srcId="{4A4E3E48-0501-4CF6-B623-8D31A56DAB55}" destId="{BB092489-48C7-49DC-AA44-0D8276F6A3C8}" srcOrd="0" destOrd="0" presId="urn:microsoft.com/office/officeart/2005/8/layout/venn2"/>
    <dgm:cxn modelId="{38044E7D-E199-498F-974F-E61BC01A0CAF}" type="presParOf" srcId="{4A4E3E48-0501-4CF6-B623-8D31A56DAB55}" destId="{7911F976-0078-4606-82EA-3104ED6A3B3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54271-3699-41BC-9506-C3C7F32287E6}">
      <dsp:nvSpPr>
        <dsp:cNvPr id="0" name=""/>
        <dsp:cNvSpPr/>
      </dsp:nvSpPr>
      <dsp:spPr>
        <a:xfrm>
          <a:off x="1091802" y="0"/>
          <a:ext cx="4399174" cy="43991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Public /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Citizen Science  </a:t>
          </a:r>
        </a:p>
      </dsp:txBody>
      <dsp:txXfrm>
        <a:off x="2676384" y="219958"/>
        <a:ext cx="1230009" cy="659876"/>
      </dsp:txXfrm>
    </dsp:sp>
    <dsp:sp modelId="{437A2ACE-D419-4F33-9745-F46443A301AF}">
      <dsp:nvSpPr>
        <dsp:cNvPr id="0" name=""/>
        <dsp:cNvSpPr/>
      </dsp:nvSpPr>
      <dsp:spPr>
        <a:xfrm>
          <a:off x="1531719" y="879834"/>
          <a:ext cx="3519339" cy="3519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College 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Crowd Sourcing 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6384" y="1090995"/>
        <a:ext cx="1230009" cy="633481"/>
      </dsp:txXfrm>
    </dsp:sp>
    <dsp:sp modelId="{24228884-1B71-4C85-A9D9-429EAAA37BB5}">
      <dsp:nvSpPr>
        <dsp:cNvPr id="0" name=""/>
        <dsp:cNvSpPr/>
      </dsp:nvSpPr>
      <dsp:spPr>
        <a:xfrm>
          <a:off x="1977021" y="1815204"/>
          <a:ext cx="2628735" cy="252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High Schools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8893" y="2004837"/>
        <a:ext cx="1224990" cy="568897"/>
      </dsp:txXfrm>
    </dsp:sp>
    <dsp:sp modelId="{BB092489-48C7-49DC-AA44-0D8276F6A3C8}">
      <dsp:nvSpPr>
        <dsp:cNvPr id="0" name=""/>
        <dsp:cNvSpPr/>
      </dsp:nvSpPr>
      <dsp:spPr>
        <a:xfrm>
          <a:off x="2408421" y="2677689"/>
          <a:ext cx="1765934" cy="1683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4-8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grades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7037" y="3098514"/>
        <a:ext cx="1248703" cy="84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C85A3-8136-4871-A6FF-376B45263305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CF0E3-A5FE-4815-96EF-AF2CB1342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F0E3-A5FE-4815-96EF-AF2CB1342A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4E76A-8BA1-49D6-A47B-CA3F3387BA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8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1C63-6E2C-4F37-B049-A93E118AF1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3FE04D9-0762-442D-9033-5E46B3C6A099}" type="slidenum">
              <a:rPr lang="en-US" altLang="en-US" sz="1200"/>
              <a:pPr eaLnBrk="1" hangingPunct="1"/>
              <a:t>43</a:t>
            </a:fld>
            <a:endParaRPr lang="en-US" altLang="en-US" sz="1200" dirty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020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8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035844" y="533629"/>
            <a:ext cx="10120313" cy="4179094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14375" y="4839891"/>
            <a:ext cx="10763250" cy="75902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714375" y="5715000"/>
            <a:ext cx="10763250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1687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17310" y="6500813"/>
            <a:ext cx="345473" cy="26339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47436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290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6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3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2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2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707A-F098-4997-BCD8-7E2BFF39A65F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A0825-C996-4AA4-9E5D-B8971EA39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3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as.uky.edu/Biology/faculty/cooper/STEMCATS-2017/TuesdayStemCats/StemCats-Larval%20development%20and%20behaviors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acclaim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as.uky.edu/Biology/faculty/cooper/labWWW-PDFs/dis%202008%20paper%20on%20fly%20activity-Ann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3.png"/><Relationship Id="rId4" Type="http://schemas.openxmlformats.org/officeDocument/2006/relationships/hyperlink" Target="http://www.jove.com/video/1596/monitoring-heart-function-larval-drosophila-melanogaster-for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iabetes.niddk.nih.gov/intro/index.aspx" TargetMode="External"/><Relationship Id="rId2" Type="http://schemas.openxmlformats.org/officeDocument/2006/relationships/hyperlink" Target="http://www.nhlbi.nih.gov/health/health-topics/topics/m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hlbi.nih.gov/health/health-topics/topics/stroke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jpeg"/><Relationship Id="rId4" Type="http://schemas.openxmlformats.org/officeDocument/2006/relationships/image" Target="../media/image5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396"/>
            <a:ext cx="11934825" cy="343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0165" y="4966447"/>
            <a:ext cx="787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http://web.as.uky.edu/Biology/faculty/cooper/STEMCATS-2017/TuesdayStemCats/StemCats-Larval%20development%20and%20behaviors.htm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Excited student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31" y="-82467"/>
            <a:ext cx="9048306" cy="68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Excited child face afri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81" y="-807697"/>
            <a:ext cx="6570921" cy="74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bored students in classro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Image result for bored students in 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4809"/>
            <a:ext cx="6177457" cy="41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acebook Is Over, Says Young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13" y="1614278"/>
            <a:ext cx="5766687" cy="32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ave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86" y="0"/>
            <a:ext cx="6659895" cy="66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ontribute"/>
          <p:cNvSpPr>
            <a:spLocks noChangeAspect="1" noChangeArrowheads="1"/>
          </p:cNvSpPr>
          <p:nvPr/>
        </p:nvSpPr>
        <p:spPr bwMode="auto">
          <a:xfrm>
            <a:off x="155575" y="-2201863"/>
            <a:ext cx="690562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Image result for contrib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1" y="534249"/>
            <a:ext cx="8183465" cy="54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contrib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15698"/>
            <a:ext cx="11011415" cy="642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7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5890" y="2446892"/>
            <a:ext cx="762420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Authentic research questions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a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biology 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 1 — Pie chart showing estimated proportions of different groups of organisms on Earth today, by numbers of species (based on data presented by Purvis and Hector 2000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69" y="390745"/>
            <a:ext cx="9934724" cy="62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cockro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79" y="611091"/>
            <a:ext cx="7045782" cy="50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16" y="165702"/>
            <a:ext cx="4752754" cy="582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821376"/>
            <a:ext cx="10827327" cy="5280844"/>
          </a:xfrm>
        </p:spPr>
        <p:txBody>
          <a:bodyPr>
            <a:normAutofit/>
          </a:bodyPr>
          <a:lstStyle/>
          <a:p>
            <a:r>
              <a:rPr lang="en-US" dirty="0" smtClean="0"/>
              <a:t>I was a student back in when </a:t>
            </a:r>
            <a:r>
              <a:rPr lang="en-US" dirty="0" err="1" smtClean="0"/>
              <a:t>dinos</a:t>
            </a:r>
            <a:r>
              <a:rPr lang="en-US" dirty="0" smtClean="0"/>
              <a:t> roamed the earth.</a:t>
            </a:r>
          </a:p>
        </p:txBody>
      </p:sp>
    </p:spTree>
    <p:extLst>
      <p:ext uri="{BB962C8B-B14F-4D97-AF65-F5344CB8AC3E}">
        <p14:creationId xmlns:p14="http://schemas.microsoft.com/office/powerpoint/2010/main" val="3975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802550"/>
            <a:ext cx="935603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goals in this project are: </a:t>
            </a:r>
          </a:p>
          <a:p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Address authentic physiological research questions for a </a:t>
            </a:r>
            <a:r>
              <a:rPr lang="en-US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biology </a:t>
            </a:r>
            <a:r>
              <a:rPr lang="en-US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course as a group project for educational purposes</a:t>
            </a:r>
          </a:p>
          <a:p>
            <a:pPr marL="342900" indent="-342900">
              <a:buAutoNum type="arabicParenBoth"/>
            </a:pPr>
            <a:endParaRPr lang="en-US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	All of a focus at  the </a:t>
            </a:r>
            <a:r>
              <a:rPr lang="en-US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Drosophila</a:t>
            </a:r>
            <a:endParaRPr lang="en-US" sz="2000" dirty="0"/>
          </a:p>
        </p:txBody>
      </p:sp>
      <p:pic>
        <p:nvPicPr>
          <p:cNvPr id="3" name="Picture 10" descr="wildtypelarv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28" y="5234533"/>
            <a:ext cx="24384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8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8229600" cy="4525963"/>
          </a:xfrm>
        </p:spPr>
        <p:txBody>
          <a:bodyPr/>
          <a:lstStyle/>
          <a:p>
            <a:r>
              <a:rPr lang="en-US" dirty="0" smtClean="0"/>
              <a:t>Online texts and video clips to understand the basics </a:t>
            </a:r>
            <a:endParaRPr lang="en-US" dirty="0"/>
          </a:p>
          <a:p>
            <a:endParaRPr lang="en-US" dirty="0" smtClean="0"/>
          </a:p>
          <a:p>
            <a:r>
              <a:rPr lang="en-US" b="1" dirty="0"/>
              <a:t>Larval developmental studies in cardiac function, growth and innate behaviors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 over ideas for data analysis while also promoting the discovery based approach of learning.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818" y="0"/>
            <a:ext cx="6670477" cy="6683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375" y="515580"/>
            <a:ext cx="397571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sz="1969" b="1" dirty="0">
                <a:hlinkClick r:id="rId3"/>
              </a:rPr>
              <a:t>http://www.getacclaim.com/</a:t>
            </a:r>
            <a:endParaRPr lang="en-US" sz="1969" b="1" dirty="0">
              <a:solidFill>
                <a:srgbClr val="EBEBEB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5856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3" y="341151"/>
            <a:ext cx="9161927" cy="61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71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828800" y="457201"/>
          <a:ext cx="8229600" cy="56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Image" r:id="rId3" imgW="7189024" imgH="4957317" progId="Photoshop.Image.5">
                  <p:embed/>
                </p:oleObj>
              </mc:Choice>
              <mc:Fallback>
                <p:oleObj name="Image" r:id="rId3" imgW="7189024" imgH="495731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1"/>
                        <a:ext cx="8229600" cy="567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9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yingbu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6587" y="747486"/>
            <a:ext cx="1456798" cy="114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38825055"/>
              </p:ext>
            </p:extLst>
          </p:nvPr>
        </p:nvGraphicFramePr>
        <p:xfrm>
          <a:off x="2999372" y="1677776"/>
          <a:ext cx="6582778" cy="439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6210" y="285821"/>
            <a:ext cx="1114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Undergrads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community outreaching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0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72 -0.07176 C 0.0125 -0.07176 0.1362 0.11852 0.1362 0.35394 C 0.1362 0.58843 0.0125 0.77986 -0.13972 0.77986 C -0.29167 0.77986 -0.41472 0.58843 -0.41472 0.35394 C -0.41472 0.11852 -0.29167 -0.07176 -0.13972 -0.0717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8626" y="866087"/>
            <a:ext cx="10177670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Lancaster High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jennifer.wilson@pulaski.kyschools.us </a:t>
            </a:r>
          </a:p>
          <a:p>
            <a:pPr>
              <a:lnSpc>
                <a:spcPct val="107000"/>
              </a:lnSpc>
            </a:pP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Casey Co High</a:t>
            </a: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steven.code@casey.kyschools.us </a:t>
            </a:r>
          </a:p>
          <a:p>
            <a:pPr>
              <a:lnSpc>
                <a:spcPct val="107000"/>
              </a:lnSpc>
            </a:pP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273823"/>
            <a:ext cx="8028293" cy="64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82" y="83862"/>
            <a:ext cx="4411019" cy="432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197" y="83862"/>
            <a:ext cx="4518803" cy="4367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52" y="2617175"/>
            <a:ext cx="5659189" cy="404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696" y="4451498"/>
            <a:ext cx="5585520" cy="259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74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6179" y="420950"/>
            <a:ext cx="5983256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b="1" dirty="0">
                <a:solidFill>
                  <a:schemeClr val="bg2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Sample interactions -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99" y="904272"/>
            <a:ext cx="8699061" cy="53666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6899" y="2811718"/>
            <a:ext cx="680209" cy="182880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10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4288" y="3845882"/>
            <a:ext cx="680209" cy="182880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10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95306" y="5914210"/>
            <a:ext cx="680209" cy="396712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210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69071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quot;Welcome to Jurassic Park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88" y="0"/>
            <a:ext cx="7539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68097" y="1155002"/>
            <a:ext cx="5607305" cy="894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Make sure mentors are starting with </a:t>
            </a:r>
          </a:p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same general content</a:t>
            </a:r>
            <a:endParaRPr lang="en-US" sz="2672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771" y="0"/>
            <a:ext cx="9307285" cy="69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86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33400" y="1010977"/>
            <a:ext cx="9737172" cy="4279480"/>
          </a:xfrm>
        </p:spPr>
        <p:txBody>
          <a:bodyPr>
            <a:noAutofit/>
          </a:bodyPr>
          <a:lstStyle/>
          <a:p>
            <a:pPr algn="l"/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Research</a:t>
            </a:r>
          </a:p>
          <a:p>
            <a:pPr algn="l"/>
            <a:endParaRPr lang="en-US" sz="140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Metabolic syndrome (web and mentors)</a:t>
            </a:r>
          </a:p>
          <a:p>
            <a:pPr algn="l"/>
            <a:endParaRPr lang="en-US" sz="196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sub focus is glucose regulation and associated diseases</a:t>
            </a: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Physiology, Pathology, treatments such as with insulin types</a:t>
            </a: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96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class presentations, building types of models (physical or on paper) </a:t>
            </a:r>
          </a:p>
          <a:p>
            <a:pPr algn="l"/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6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 explain glucose regulation</a:t>
            </a:r>
            <a:endParaRPr lang="en-US" sz="196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49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895600" y="1200152"/>
          <a:ext cx="6172200" cy="425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Image" r:id="rId3" imgW="7189024" imgH="4957317" progId="Photoshop.Image.5">
                  <p:embed/>
                </p:oleObj>
              </mc:Choice>
              <mc:Fallback>
                <p:oleObj name="Image" r:id="rId3" imgW="7189024" imgH="495731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00152"/>
                        <a:ext cx="6172200" cy="4255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414" y="606651"/>
            <a:ext cx="6195607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Hands on activities with living organisms</a:t>
            </a:r>
            <a:endParaRPr lang="en-US" sz="2672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268" y="5884097"/>
            <a:ext cx="8917506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Collect data, graph data, interpret data, discuss the results</a:t>
            </a:r>
            <a:endParaRPr lang="en-US" sz="2672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168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1260" y="3147678"/>
            <a:ext cx="6087560" cy="1997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diets (high fat, high protein, high sugar)</a:t>
            </a:r>
            <a:endParaRPr lang="en-US" sz="140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focuses on the effect of larval development with varying concentrations of nutrition namely glucose, fructose, peptones and coconut oil. </a:t>
            </a:r>
          </a:p>
          <a:p>
            <a:pPr algn="l"/>
            <a:endParaRPr lang="en-US" sz="140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control, the basic media was supplemented with cornmeal.</a:t>
            </a:r>
          </a:p>
          <a:p>
            <a:pPr algn="ctr" defTabSz="410751" hangingPunct="0"/>
            <a:endParaRPr lang="en-US" sz="2672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4291" y="1117731"/>
            <a:ext cx="6502620" cy="1500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1: "Larval development”  bad to </a:t>
            </a:r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good, </a:t>
            </a:r>
            <a:r>
              <a:rPr lang="en-US" sz="1406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to bad diets.</a:t>
            </a:r>
            <a:endParaRPr lang="en-US" sz="140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 </a:t>
            </a:r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activity:</a:t>
            </a:r>
          </a:p>
          <a:p>
            <a:pPr algn="l"/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 is to slow down development with poor diet then test an enriched diet</a:t>
            </a:r>
            <a:r>
              <a:rPr lang="en-US" sz="11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1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25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93816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7153" y="1353687"/>
            <a:ext cx="7609450" cy="3130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</a:t>
            </a:r>
            <a:endParaRPr lang="en-US" sz="1687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estimate the duration of survival and the stages of development of larvae within a fixed time frame in varying concentrations of the following mediums</a:t>
            </a: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562"/>
              </a:spcAft>
            </a:pPr>
            <a:endParaRPr lang="en-US" sz="1687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-Fructose</a:t>
            </a: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-Glucose</a:t>
            </a: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-Peptones</a:t>
            </a: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-Coconut oil (for fat)</a:t>
            </a:r>
          </a:p>
          <a:p>
            <a:pPr>
              <a:lnSpc>
                <a:spcPct val="107000"/>
              </a:lnSpc>
              <a:spcAft>
                <a:spcPts val="562"/>
              </a:spcAft>
            </a:pPr>
            <a:r>
              <a:rPr lang="en-US" sz="168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-Cornmeal</a:t>
            </a:r>
          </a:p>
        </p:txBody>
      </p:sp>
    </p:spTree>
    <p:extLst>
      <p:ext uri="{BB962C8B-B14F-4D97-AF65-F5344CB8AC3E}">
        <p14:creationId xmlns:p14="http://schemas.microsoft.com/office/powerpoint/2010/main" val="947553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759BFE69-DD8F-4739-ACFB-3B2E15C8577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306" y="112861"/>
            <a:ext cx="6599389" cy="2466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7969DC6-F63B-4EFA-BEE0-992C9A9428A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941" y="2662822"/>
            <a:ext cx="8432119" cy="3827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25887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66579D92-70EB-41EC-8426-926C6052612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2080" y="131212"/>
            <a:ext cx="5528251" cy="672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64842" y="670252"/>
            <a:ext cx="1043555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chemeClr val="bg2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NGSS</a:t>
            </a:r>
            <a:endParaRPr lang="en-US" sz="2672" dirty="0">
              <a:solidFill>
                <a:schemeClr val="bg2">
                  <a:lumMod val="50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3076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2059782" y="142875"/>
            <a:ext cx="7894467" cy="8727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38835">
              <a:defRPr sz="3712">
                <a:effectLst>
                  <a:outerShdw blurRad="29464" dist="14732" dir="5400000" rotWithShape="0">
                    <a:srgbClr val="000000"/>
                  </a:outerShdw>
                </a:effectLst>
              </a:defRPr>
            </a:lvl1pPr>
          </a:lstStyle>
          <a:p>
            <a:r>
              <a:t>Students Begin Analysis of Health Data to Determine Problems and Issues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90" y="1170244"/>
            <a:ext cx="5215884" cy="56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2095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018" y="1188214"/>
            <a:ext cx="7700683" cy="41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19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bsp.med.harvard.edu/sites/bsp.med.harvard.edu/files/Image/student_resources/lifecyc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56"/>
          <a:stretch/>
        </p:blipFill>
        <p:spPr bwMode="auto">
          <a:xfrm>
            <a:off x="193307" y="132656"/>
            <a:ext cx="12487097" cy="382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39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01" y="1008522"/>
            <a:ext cx="8167688" cy="510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98720" y="6512321"/>
            <a:ext cx="6355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Li, H. , Peng, X., and Cooper, R.L. (2002</a:t>
            </a:r>
            <a:r>
              <a:rPr lang="en-US" sz="1200" b="1" dirty="0" smtClean="0"/>
              <a:t>)</a:t>
            </a:r>
            <a:r>
              <a:rPr lang="en-US" sz="1200" b="1" dirty="0"/>
              <a:t> Neuroscience </a:t>
            </a:r>
            <a:r>
              <a:rPr lang="en-US" sz="1200" b="1" dirty="0" smtClean="0"/>
              <a:t>115:505-513</a:t>
            </a:r>
            <a:endParaRPr lang="en-US" dirty="0"/>
          </a:p>
        </p:txBody>
      </p:sp>
      <p:pic>
        <p:nvPicPr>
          <p:cNvPr id="7" name="Picture 10" descr="wildtypelarv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4941887"/>
            <a:ext cx="24384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0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821376"/>
            <a:ext cx="10827327" cy="52808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was a student back in when </a:t>
            </a:r>
            <a:r>
              <a:rPr lang="en-US" dirty="0" err="1" smtClean="0"/>
              <a:t>dinos</a:t>
            </a:r>
            <a:r>
              <a:rPr lang="en-US" dirty="0" smtClean="0"/>
              <a:t> roamed the earth.</a:t>
            </a:r>
          </a:p>
          <a:p>
            <a:r>
              <a:rPr lang="en-US" dirty="0" smtClean="0"/>
              <a:t>Been teaching undergrads  and grads for the past 21 years at Univ. of KY</a:t>
            </a:r>
          </a:p>
          <a:p>
            <a:r>
              <a:rPr lang="en-US" dirty="0" smtClean="0"/>
              <a:t>Use to be chalk board, then over heads, then power point.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could cover 90 slides and 50 min and students had a copy as well.</a:t>
            </a:r>
          </a:p>
          <a:p>
            <a:r>
              <a:rPr lang="en-US" dirty="0" smtClean="0"/>
              <a:t> Then came movies and web pages (black board and Canvas)</a:t>
            </a:r>
          </a:p>
          <a:p>
            <a:pPr marL="457200" lvl="1" indent="0">
              <a:buNone/>
            </a:pPr>
            <a:r>
              <a:rPr lang="en-US" dirty="0" smtClean="0"/>
              <a:t>Now  one could even post movies of the class material and lots of links.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342900" lvl="1" indent="-342900"/>
            <a:r>
              <a:rPr lang="en-US" sz="2800" dirty="0" smtClean="0"/>
              <a:t> Students still had the same amount of time to master now 10X more information and they were still expected to know it all.</a:t>
            </a:r>
          </a:p>
          <a:p>
            <a:pPr lvl="1"/>
            <a:endParaRPr lang="en-US" sz="2800" dirty="0"/>
          </a:p>
          <a:p>
            <a:pPr marL="342900" lvl="1" indent="-342900"/>
            <a:r>
              <a:rPr lang="en-US" sz="2800" dirty="0" smtClean="0"/>
              <a:t> Now flipped class room and students have to read all material  before coming to class to be embarrassed in front of everyone fro not knowing the content.</a:t>
            </a:r>
          </a:p>
        </p:txBody>
      </p:sp>
    </p:spTree>
    <p:extLst>
      <p:ext uri="{BB962C8B-B14F-4D97-AF65-F5344CB8AC3E}">
        <p14:creationId xmlns:p14="http://schemas.microsoft.com/office/powerpoint/2010/main" val="16386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40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20" y="262550"/>
            <a:ext cx="6465480" cy="63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6027738" y="-9472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9764" y="6581001"/>
            <a:ext cx="5512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Dasari</a:t>
            </a:r>
            <a:r>
              <a:rPr lang="en-US" sz="1200" dirty="0"/>
              <a:t>, S. and Cooper, R.L. (</a:t>
            </a:r>
            <a:r>
              <a:rPr lang="en-US" sz="1200" dirty="0" smtClean="0"/>
              <a:t>2006) Journal </a:t>
            </a:r>
            <a:r>
              <a:rPr lang="en-US" sz="1200" dirty="0"/>
              <a:t>of Comparative Physiology B 176: 349–357.</a:t>
            </a:r>
          </a:p>
        </p:txBody>
      </p:sp>
    </p:spTree>
    <p:extLst>
      <p:ext uri="{BB962C8B-B14F-4D97-AF65-F5344CB8AC3E}">
        <p14:creationId xmlns:p14="http://schemas.microsoft.com/office/powerpoint/2010/main" val="8954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05840" y="5840749"/>
            <a:ext cx="146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http://www.jove.com/video/1596/monitoring-heart-function-larval-drosophila-melanogaster-for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665" y="6210081"/>
            <a:ext cx="106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1:56</a:t>
            </a:r>
            <a:endParaRPr lang="en-US" dirty="0"/>
          </a:p>
        </p:txBody>
      </p:sp>
      <p:pic>
        <p:nvPicPr>
          <p:cNvPr id="4" name="IMG_454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0" y="0"/>
            <a:ext cx="9582485" cy="53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8" b="61877"/>
          <a:stretch/>
        </p:blipFill>
        <p:spPr>
          <a:xfrm>
            <a:off x="223789" y="1173077"/>
            <a:ext cx="5029155" cy="4385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0552"/>
          <a:stretch/>
        </p:blipFill>
        <p:spPr>
          <a:xfrm>
            <a:off x="5895473" y="1753551"/>
            <a:ext cx="5804964" cy="3967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1421" y="4247147"/>
            <a:ext cx="457200" cy="469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0021" y="5089356"/>
            <a:ext cx="457200" cy="469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55821" y="1239253"/>
            <a:ext cx="2129590" cy="1756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789" y="815139"/>
            <a:ext cx="5346832" cy="98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3537" y="532443"/>
            <a:ext cx="3603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Skeletal muscle growth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evelop1-3C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4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9705" y="112295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Brain Development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637674"/>
            <a:ext cx="10371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dramatic increase in muscle mass observed during </a:t>
            </a:r>
            <a:r>
              <a:rPr lang="en-US" i="1" dirty="0"/>
              <a:t>Drosophila </a:t>
            </a:r>
            <a:r>
              <a:rPr lang="en-US" dirty="0"/>
              <a:t>larval </a:t>
            </a:r>
            <a:r>
              <a:rPr lang="en-US" dirty="0" smtClean="0"/>
              <a:t>development provides </a:t>
            </a:r>
            <a:r>
              <a:rPr lang="en-US" dirty="0"/>
              <a:t>a sensitive setup for the identification of evolutionarily conserved genes </a:t>
            </a:r>
            <a:r>
              <a:rPr lang="en-US" dirty="0" smtClean="0"/>
              <a:t>regulating muscle </a:t>
            </a:r>
            <a:r>
              <a:rPr lang="en-US" dirty="0"/>
              <a:t>mass</a:t>
            </a:r>
            <a:r>
              <a:rPr lang="en-US" dirty="0" smtClean="0"/>
              <a:t>.  (</a:t>
            </a:r>
            <a:r>
              <a:rPr lang="en-US" dirty="0" err="1" smtClean="0"/>
              <a:t>Piccirillo</a:t>
            </a:r>
            <a:r>
              <a:rPr lang="en-US" dirty="0" smtClean="0"/>
              <a:t> et al.,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799" y="1708485"/>
            <a:ext cx="1037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Skeletal muscle accounts for approximately 40%–50% of the body mass in </a:t>
            </a:r>
            <a:r>
              <a:rPr lang="en-US" dirty="0" smtClean="0"/>
              <a:t>humans. Maintenance </a:t>
            </a:r>
            <a:r>
              <a:rPr lang="en-US" dirty="0"/>
              <a:t>of muscle mass and strength through proper nutrition and exercise is critical </a:t>
            </a:r>
            <a:r>
              <a:rPr lang="en-US" dirty="0" smtClean="0"/>
              <a:t>to maintain </a:t>
            </a:r>
            <a:r>
              <a:rPr lang="en-US" dirty="0"/>
              <a:t>full activity, prevent obesity and decrease the risk of heart disease, diabetes, </a:t>
            </a:r>
            <a:r>
              <a:rPr lang="en-US" dirty="0" smtClean="0"/>
              <a:t>and </a:t>
            </a:r>
            <a:r>
              <a:rPr lang="da-DK" dirty="0" smtClean="0"/>
              <a:t>cancer </a:t>
            </a:r>
            <a:r>
              <a:rPr lang="da-DK" dirty="0"/>
              <a:t>(Pate et al., 1995).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799" y="3056295"/>
            <a:ext cx="106675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observations have been made in </a:t>
            </a:r>
            <a:r>
              <a:rPr lang="en-US" i="1" dirty="0"/>
              <a:t>Drosophila </a:t>
            </a:r>
            <a:r>
              <a:rPr lang="en-US" dirty="0" smtClean="0"/>
              <a:t>where muscles </a:t>
            </a:r>
            <a:r>
              <a:rPr lang="en-US" dirty="0"/>
              <a:t>account for 40 to 50% of the body mass, 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 </a:t>
            </a:r>
            <a:r>
              <a:rPr lang="en-US" dirty="0"/>
              <a:t>muscle growth depends on </a:t>
            </a:r>
            <a:r>
              <a:rPr lang="en-US" dirty="0" smtClean="0"/>
              <a:t>nutrient supply </a:t>
            </a:r>
            <a:r>
              <a:rPr lang="en-US" dirty="0"/>
              <a:t>sensed via the Insulin/</a:t>
            </a:r>
            <a:r>
              <a:rPr lang="en-US" dirty="0" err="1"/>
              <a:t>Akt</a:t>
            </a:r>
            <a:r>
              <a:rPr lang="en-US" dirty="0"/>
              <a:t>/TOR pathway (as in mammals</a:t>
            </a:r>
            <a:r>
              <a:rPr lang="en-US" dirty="0" smtClean="0"/>
              <a:t>).</a:t>
            </a:r>
          </a:p>
          <a:p>
            <a:r>
              <a:rPr lang="en-US" dirty="0"/>
              <a:t>(</a:t>
            </a:r>
            <a:r>
              <a:rPr lang="en-US" dirty="0" err="1"/>
              <a:t>Piccirillo</a:t>
            </a:r>
            <a:r>
              <a:rPr lang="en-US" dirty="0"/>
              <a:t> et al., 2014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Knowledge gained from studies in </a:t>
            </a:r>
            <a:r>
              <a:rPr lang="en-US" i="1" dirty="0"/>
              <a:t>Drosophila </a:t>
            </a:r>
            <a:r>
              <a:rPr lang="en-US" dirty="0"/>
              <a:t>should help define the nature of muscle-nerve</a:t>
            </a:r>
          </a:p>
          <a:p>
            <a:r>
              <a:rPr lang="en-US" dirty="0"/>
              <a:t>interactions, which are presumably related to the mechanisms functioning in mammalian</a:t>
            </a:r>
          </a:p>
          <a:p>
            <a:r>
              <a:rPr lang="en-US" dirty="0"/>
              <a:t>adult differentiated muscles.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45</a:t>
            </a:fld>
            <a:endParaRPr lang="en-US"/>
          </a:p>
        </p:txBody>
      </p:sp>
      <p:pic>
        <p:nvPicPr>
          <p:cNvPr id="2050" name="Picture 2" descr="http://jcs.biologists.org/content/joces/122/20/3589/F1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9" y="0"/>
            <a:ext cx="10245612" cy="78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9536" y="1090864"/>
            <a:ext cx="7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7648" y="1331495"/>
            <a:ext cx="114201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Regulating </a:t>
            </a:r>
            <a:r>
              <a:rPr lang="en-US" dirty="0"/>
              <a:t>growth and division is an important feature of all cells, both within unicellular and multicellular </a:t>
            </a:r>
            <a:r>
              <a:rPr lang="en-US" dirty="0" smtClean="0"/>
              <a:t>organisms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Same basic cellular needs: Ion channels, enzymes, lipid membrane, steroid based hormones, amino acids, sugar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Essential nutrients ….. What happens with altered diets (</a:t>
            </a:r>
            <a:r>
              <a:rPr lang="en-US" u="sng" dirty="0" smtClean="0"/>
              <a:t>limited</a:t>
            </a:r>
            <a:r>
              <a:rPr lang="en-US" dirty="0" smtClean="0"/>
              <a:t> to </a:t>
            </a:r>
            <a:r>
              <a:rPr lang="en-US" u="sng" dirty="0" smtClean="0"/>
              <a:t>sufficient</a:t>
            </a:r>
            <a:r>
              <a:rPr lang="en-US" dirty="0" smtClean="0"/>
              <a:t> to </a:t>
            </a:r>
            <a:r>
              <a:rPr lang="en-US" u="sng" dirty="0" smtClean="0"/>
              <a:t>excess</a:t>
            </a:r>
            <a:r>
              <a:rPr lang="en-US" dirty="0" smtClean="0"/>
              <a:t>) (</a:t>
            </a:r>
            <a:r>
              <a:rPr lang="en-US" u="sng" dirty="0" smtClean="0"/>
              <a:t>excess</a:t>
            </a:r>
            <a:r>
              <a:rPr lang="en-US" dirty="0" smtClean="0"/>
              <a:t> to </a:t>
            </a:r>
            <a:r>
              <a:rPr lang="en-US" u="sng" dirty="0" smtClean="0"/>
              <a:t>limited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Disease model - ~50 or so diseases now modeled in </a:t>
            </a:r>
            <a:r>
              <a:rPr lang="en-US" i="1" dirty="0" smtClean="0"/>
              <a:t>Drosophila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Educational model for high school and college level courses as well as primary basic and applied research.</a:t>
            </a:r>
          </a:p>
          <a:p>
            <a:r>
              <a:rPr lang="en-US" dirty="0"/>
              <a:t>	</a:t>
            </a:r>
            <a:r>
              <a:rPr lang="en-US" dirty="0" smtClean="0"/>
              <a:t>(pharmaceutical screening, genetic manipulations)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5979" y="465222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Fruit fly model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946484" y="4859585"/>
            <a:ext cx="1065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One focus </a:t>
            </a:r>
            <a:r>
              <a:rPr lang="en-US" altLang="en-US" dirty="0" smtClean="0"/>
              <a:t>we are modeling </a:t>
            </a:r>
            <a:r>
              <a:rPr lang="en-US" altLang="en-US" dirty="0"/>
              <a:t>and </a:t>
            </a:r>
            <a:r>
              <a:rPr lang="en-US" altLang="en-US" dirty="0" smtClean="0"/>
              <a:t>building </a:t>
            </a:r>
            <a:r>
              <a:rPr lang="en-US" altLang="en-US" dirty="0"/>
              <a:t>educational </a:t>
            </a:r>
            <a:r>
              <a:rPr lang="en-US" altLang="en-US" dirty="0" smtClean="0"/>
              <a:t>content </a:t>
            </a:r>
            <a:r>
              <a:rPr lang="en-US" altLang="en-US" dirty="0"/>
              <a:t>around </a:t>
            </a:r>
            <a:r>
              <a:rPr lang="en-US" altLang="en-US" dirty="0" smtClean="0"/>
              <a:t>is the disease of </a:t>
            </a:r>
            <a:r>
              <a:rPr lang="en-US" altLang="en-US" b="1" dirty="0" smtClean="0"/>
              <a:t>Metabolic Syndrome</a:t>
            </a:r>
            <a:r>
              <a:rPr lang="en-US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4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37794" y="356755"/>
            <a:ext cx="222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/>
              <a:t>Metabolic Syndrome</a:t>
            </a:r>
            <a:r>
              <a:rPr lang="en-US" altLang="en-US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2526" y="898357"/>
            <a:ext cx="10635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NIH term:</a:t>
            </a:r>
            <a:endParaRPr lang="en-US" dirty="0"/>
          </a:p>
          <a:p>
            <a:r>
              <a:rPr lang="en-US" u="sng" dirty="0">
                <a:hlinkClick r:id="rId2"/>
              </a:rPr>
              <a:t>http://</a:t>
            </a:r>
            <a:r>
              <a:rPr lang="en-US" u="sng" dirty="0" smtClean="0">
                <a:hlinkClick r:id="rId2"/>
              </a:rPr>
              <a:t>www.nhlbi.nih.gov/health/health-topics/topics/ms</a:t>
            </a:r>
            <a:endParaRPr lang="en-US" u="sng" dirty="0" smtClean="0"/>
          </a:p>
          <a:p>
            <a:endParaRPr lang="en-US" dirty="0" smtClean="0"/>
          </a:p>
          <a:p>
            <a:r>
              <a:rPr lang="en-US" dirty="0" smtClean="0"/>
              <a:t>Metabolic</a:t>
            </a:r>
            <a:r>
              <a:rPr lang="en-US" dirty="0"/>
              <a:t> syndrome is the name for a group of risk factors that raises your risk for heart disease and other health problems, such as </a:t>
            </a:r>
            <a:r>
              <a:rPr lang="en-US" u="sng" dirty="0">
                <a:solidFill>
                  <a:srgbClr val="104B7D"/>
                </a:solidFill>
                <a:hlinkClick r:id="rId3" tooltip="Hyperlink"/>
              </a:rPr>
              <a:t>diabetes</a:t>
            </a:r>
            <a:r>
              <a:rPr lang="en-US" dirty="0"/>
              <a:t> and </a:t>
            </a:r>
            <a:r>
              <a:rPr lang="en-US" u="sng" dirty="0">
                <a:solidFill>
                  <a:srgbClr val="104B7D"/>
                </a:solidFill>
                <a:hlinkClick r:id="rId4"/>
              </a:rPr>
              <a:t>stroke</a:t>
            </a:r>
            <a:r>
              <a:rPr lang="en-US" dirty="0"/>
              <a:t>.</a:t>
            </a:r>
          </a:p>
          <a:p>
            <a:endParaRPr lang="en-US" u="sng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426" y="2542067"/>
            <a:ext cx="110550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Metabolic Risk Factors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five conditions described below are metabolic risk factors. You can have any one of these risk factors by itself, but they tend to occur together. You must have </a:t>
            </a:r>
            <a:r>
              <a:rPr lang="en-US" u="sng" dirty="0"/>
              <a:t>at least three metabolic risk factors </a:t>
            </a:r>
            <a:r>
              <a:rPr lang="en-US" dirty="0"/>
              <a:t>to be diagnosed with metabolic syndrome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342900" lvl="0" indent="-342900">
              <a:buAutoNum type="arabicPeriod"/>
            </a:pPr>
            <a:r>
              <a:rPr lang="en-US" dirty="0" smtClean="0"/>
              <a:t>A </a:t>
            </a:r>
            <a:r>
              <a:rPr lang="en-US" dirty="0"/>
              <a:t>large </a:t>
            </a:r>
            <a:r>
              <a:rPr lang="en-US" dirty="0" smtClean="0"/>
              <a:t>waistline </a:t>
            </a:r>
          </a:p>
          <a:p>
            <a:pPr marL="342900" lvl="0" indent="-342900">
              <a:buAutoNum type="arabicPeriod"/>
            </a:pPr>
            <a:endParaRPr lang="en-US" dirty="0" smtClean="0"/>
          </a:p>
          <a:p>
            <a:pPr marL="342900" lvl="0" indent="-342900">
              <a:buAutoNum type="arabicPeriod"/>
            </a:pPr>
            <a:r>
              <a:rPr lang="en-US" dirty="0" smtClean="0"/>
              <a:t>A </a:t>
            </a:r>
            <a:r>
              <a:rPr lang="en-US" dirty="0"/>
              <a:t>high triglyceride level </a:t>
            </a:r>
            <a:endParaRPr lang="en-US" dirty="0" smtClean="0"/>
          </a:p>
          <a:p>
            <a:pPr marL="342900" lvl="0" indent="-342900">
              <a:buAutoNum type="arabicPeriod"/>
            </a:pPr>
            <a:endParaRPr lang="en-US" dirty="0" smtClean="0"/>
          </a:p>
          <a:p>
            <a:pPr marL="342900" lvl="0" indent="-342900">
              <a:buAutoNum type="arabicPeriod" startAt="3"/>
            </a:pPr>
            <a:r>
              <a:rPr lang="en-US" dirty="0" smtClean="0"/>
              <a:t>A </a:t>
            </a:r>
            <a:r>
              <a:rPr lang="en-US" dirty="0"/>
              <a:t>low HDL cholesterol </a:t>
            </a:r>
            <a:r>
              <a:rPr lang="en-US" dirty="0" smtClean="0"/>
              <a:t>level</a:t>
            </a:r>
          </a:p>
          <a:p>
            <a:pPr marL="342900" lvl="0" indent="-342900">
              <a:buAutoNum type="arabicPeriod" startAt="3"/>
            </a:pPr>
            <a:endParaRPr lang="en-US" dirty="0"/>
          </a:p>
          <a:p>
            <a:pPr marL="342900" lvl="0" indent="-342900">
              <a:buAutoNum type="arabicPeriod" startAt="4"/>
            </a:pPr>
            <a:r>
              <a:rPr lang="en-US" dirty="0" smtClean="0"/>
              <a:t>High </a:t>
            </a:r>
            <a:r>
              <a:rPr lang="en-US" dirty="0"/>
              <a:t>blood pressure </a:t>
            </a:r>
            <a:endParaRPr lang="en-US" dirty="0" smtClean="0"/>
          </a:p>
          <a:p>
            <a:pPr marL="342900" lvl="0" indent="-342900">
              <a:buAutoNum type="arabicPeriod" startAt="4"/>
            </a:pPr>
            <a:endParaRPr lang="en-US" dirty="0" smtClean="0"/>
          </a:p>
          <a:p>
            <a:pPr lvl="0"/>
            <a:r>
              <a:rPr lang="en-US" dirty="0" smtClean="0"/>
              <a:t>5.  High </a:t>
            </a:r>
            <a:r>
              <a:rPr lang="en-US" dirty="0"/>
              <a:t>fasting blood </a:t>
            </a:r>
            <a:r>
              <a:rPr lang="en-US" dirty="0" smtClean="0"/>
              <a:t>sugar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43426" y="4731356"/>
            <a:ext cx="2891575" cy="354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3426" y="6386591"/>
            <a:ext cx="2891575" cy="354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3426" y="5254552"/>
            <a:ext cx="3018640" cy="4365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8573" y="1031739"/>
            <a:ext cx="9057563" cy="307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estimate the duration of survival and the stages of development of larvae within a fixed time frame in varying concentrations of the following mediums: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Fructose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Glucose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Peptones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Coconut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 (for fat)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Cornmeal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49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3289" y="1008206"/>
            <a:ext cx="8293289" cy="4133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experiments </a:t>
            </a: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being conducted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trails with mixing of the various foods or pure diets (fructose, protein, lipids)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Medium containing 10g of glucose, 4g of yeast, 1.25 g of agar, 0.4ml of propionic acid and 100 ml of water was used (reference source). </a:t>
            </a:r>
            <a:endParaRPr lang="en-US" dirty="0" smtClean="0"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fructose medium was created with 10g of fructose instead of glucose. </a:t>
            </a:r>
            <a:endParaRPr lang="en-US" dirty="0" smtClean="0"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Likewise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peptone or lipid (Coconut oil) can be substituted.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Measures: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Larval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survival </a:t>
            </a:r>
            <a:endParaRPr lang="en-US" dirty="0" smtClean="0">
              <a:latin typeface="Times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pupation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Behaviors (body </a:t>
            </a:r>
            <a:r>
              <a:rPr lang="en-US" dirty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wall contraction and mouth hook </a:t>
            </a:r>
            <a:r>
              <a:rPr lang="en-US" dirty="0" smtClean="0"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movements)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zz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8" y="289977"/>
            <a:ext cx="4099184" cy="61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man expression frazz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77" y="0"/>
            <a:ext cx="5031055" cy="33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razzled student photo 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711" y="1400663"/>
            <a:ext cx="3698660" cy="54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1"/>
          <p:cNvGraphicFramePr>
            <a:graphicFrameLocks noChangeAspect="1"/>
          </p:cNvGraphicFramePr>
          <p:nvPr>
            <p:extLst/>
          </p:nvPr>
        </p:nvGraphicFramePr>
        <p:xfrm>
          <a:off x="1365250" y="609600"/>
          <a:ext cx="7885113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Slide" r:id="rId3" imgW="3593467" imgH="2696097" progId="PowerPoint.Slide.12">
                  <p:embed/>
                </p:oleObj>
              </mc:Choice>
              <mc:Fallback>
                <p:oleObj name="Slide" r:id="rId3" imgW="3593467" imgH="2696097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609600"/>
                        <a:ext cx="7885113" cy="5910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331227" y="1669775"/>
            <a:ext cx="2024465" cy="2057399"/>
            <a:chOff x="7696201" y="609601"/>
            <a:chExt cx="2024465" cy="2057399"/>
          </a:xfrm>
        </p:grpSpPr>
        <p:sp>
          <p:nvSpPr>
            <p:cNvPr id="4" name="Line 17"/>
            <p:cNvSpPr>
              <a:spLocks noChangeShapeType="1"/>
            </p:cNvSpPr>
            <p:nvPr/>
          </p:nvSpPr>
          <p:spPr bwMode="auto">
            <a:xfrm flipH="1">
              <a:off x="8077200" y="1143000"/>
              <a:ext cx="838200" cy="1524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8"/>
            <p:cNvSpPr>
              <a:spLocks noChangeShapeType="1"/>
            </p:cNvSpPr>
            <p:nvPr/>
          </p:nvSpPr>
          <p:spPr bwMode="auto">
            <a:xfrm flipH="1">
              <a:off x="8077200" y="1219200"/>
              <a:ext cx="990600" cy="1447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7696201" y="609601"/>
              <a:ext cx="202446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cs typeface="Arial" charset="0"/>
                </a:rPr>
                <a:t>Intracellular muscle</a:t>
              </a:r>
            </a:p>
            <a:p>
              <a:r>
                <a:rPr lang="en-US" dirty="0">
                  <a:cs typeface="Arial" charset="0"/>
                </a:rPr>
                <a:t>recording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93352" y="4893918"/>
            <a:ext cx="3079474" cy="698500"/>
            <a:chOff x="6934200" y="3492500"/>
            <a:chExt cx="2209800" cy="698500"/>
          </a:xfrm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 rot="10800000" flipH="1">
              <a:off x="7772400" y="3492500"/>
              <a:ext cx="1371600" cy="6985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8" y="344"/>
                </a:cxn>
                <a:cxn ang="0">
                  <a:pos x="144" y="56"/>
                </a:cxn>
                <a:cxn ang="0">
                  <a:pos x="384" y="8"/>
                </a:cxn>
              </a:cxnLst>
              <a:rect l="0" t="0" r="r" b="b"/>
              <a:pathLst>
                <a:path w="384" h="352">
                  <a:moveTo>
                    <a:pt x="0" y="8"/>
                  </a:moveTo>
                  <a:cubicBezTo>
                    <a:pt x="12" y="172"/>
                    <a:pt x="24" y="336"/>
                    <a:pt x="48" y="344"/>
                  </a:cubicBezTo>
                  <a:cubicBezTo>
                    <a:pt x="72" y="352"/>
                    <a:pt x="88" y="112"/>
                    <a:pt x="144" y="56"/>
                  </a:cubicBezTo>
                  <a:cubicBezTo>
                    <a:pt x="200" y="0"/>
                    <a:pt x="344" y="16"/>
                    <a:pt x="384" y="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6934200" y="419100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05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339"/>
            <a:ext cx="12192000" cy="47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719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7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9966" y="1368958"/>
            <a:ext cx="4625008" cy="363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77950" y="3188449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77950" y="2949045"/>
            <a:ext cx="0" cy="6493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12365" y="3211861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35896" y="3802514"/>
            <a:ext cx="87464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039696" y="2224574"/>
            <a:ext cx="941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546053" y="2805509"/>
            <a:ext cx="932565" cy="74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938052" y="2840729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16360" y="3355402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2+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964681" y="3601075"/>
            <a:ext cx="5486400" cy="1066800"/>
            <a:chOff x="3429000" y="3124200"/>
            <a:chExt cx="5486400" cy="1066800"/>
          </a:xfrm>
        </p:grpSpPr>
        <p:sp>
          <p:nvSpPr>
            <p:cNvPr id="18" name="Line 2"/>
            <p:cNvSpPr>
              <a:spLocks noChangeShapeType="1"/>
            </p:cNvSpPr>
            <p:nvPr/>
          </p:nvSpPr>
          <p:spPr bwMode="auto">
            <a:xfrm>
              <a:off x="3429000" y="3733800"/>
              <a:ext cx="548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>
              <a:off x="3429000" y="4191000"/>
              <a:ext cx="548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4648200" y="4191000"/>
              <a:ext cx="2133600" cy="0"/>
            </a:xfrm>
            <a:prstGeom prst="line">
              <a:avLst/>
            </a:prstGeom>
            <a:noFill/>
            <a:ln w="1270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4648200" y="3733800"/>
              <a:ext cx="213360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5486400" y="3124200"/>
              <a:ext cx="533400" cy="533400"/>
            </a:xfrm>
            <a:prstGeom prst="ellipse">
              <a:avLst/>
            </a:prstGeom>
            <a:solidFill>
              <a:srgbClr val="FF0000">
                <a:alpha val="28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 flipH="1">
              <a:off x="5638800" y="3733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8"/>
            <p:cNvSpPr>
              <a:spLocks noChangeArrowheads="1"/>
            </p:cNvSpPr>
            <p:nvPr/>
          </p:nvSpPr>
          <p:spPr bwMode="auto">
            <a:xfrm flipH="1">
              <a:off x="5715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 flipH="1">
              <a:off x="57912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0"/>
            <p:cNvSpPr>
              <a:spLocks noChangeArrowheads="1"/>
            </p:cNvSpPr>
            <p:nvPr/>
          </p:nvSpPr>
          <p:spPr bwMode="auto">
            <a:xfrm flipH="1">
              <a:off x="59436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 flipH="1">
              <a:off x="58674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 flipH="1">
              <a:off x="5791200" y="3733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 flipH="1">
              <a:off x="58674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4"/>
            <p:cNvSpPr>
              <a:spLocks noChangeArrowheads="1"/>
            </p:cNvSpPr>
            <p:nvPr/>
          </p:nvSpPr>
          <p:spPr bwMode="auto">
            <a:xfrm flipH="1">
              <a:off x="59436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15"/>
            <p:cNvSpPr>
              <a:spLocks noChangeArrowheads="1"/>
            </p:cNvSpPr>
            <p:nvPr/>
          </p:nvSpPr>
          <p:spPr bwMode="auto">
            <a:xfrm flipH="1">
              <a:off x="60960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16"/>
            <p:cNvSpPr>
              <a:spLocks noChangeArrowheads="1"/>
            </p:cNvSpPr>
            <p:nvPr/>
          </p:nvSpPr>
          <p:spPr bwMode="auto">
            <a:xfrm flipH="1">
              <a:off x="60198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17"/>
            <p:cNvSpPr>
              <a:spLocks noChangeArrowheads="1"/>
            </p:cNvSpPr>
            <p:nvPr/>
          </p:nvSpPr>
          <p:spPr bwMode="auto">
            <a:xfrm flipH="1">
              <a:off x="60960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8"/>
            <p:cNvSpPr>
              <a:spLocks noChangeArrowheads="1"/>
            </p:cNvSpPr>
            <p:nvPr/>
          </p:nvSpPr>
          <p:spPr bwMode="auto">
            <a:xfrm flipH="1">
              <a:off x="61722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19"/>
            <p:cNvSpPr>
              <a:spLocks noChangeArrowheads="1"/>
            </p:cNvSpPr>
            <p:nvPr/>
          </p:nvSpPr>
          <p:spPr bwMode="auto">
            <a:xfrm flipH="1">
              <a:off x="62484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0"/>
            <p:cNvSpPr>
              <a:spLocks noChangeArrowheads="1"/>
            </p:cNvSpPr>
            <p:nvPr/>
          </p:nvSpPr>
          <p:spPr bwMode="auto">
            <a:xfrm flipH="1">
              <a:off x="63246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21"/>
            <p:cNvSpPr>
              <a:spLocks noChangeArrowheads="1"/>
            </p:cNvSpPr>
            <p:nvPr/>
          </p:nvSpPr>
          <p:spPr bwMode="auto">
            <a:xfrm flipH="1">
              <a:off x="64008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 flipH="1">
              <a:off x="57150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 flipH="1">
              <a:off x="57912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 flipH="1">
              <a:off x="56388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 flipH="1">
              <a:off x="56388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6"/>
            <p:cNvSpPr>
              <a:spLocks noChangeArrowheads="1"/>
            </p:cNvSpPr>
            <p:nvPr/>
          </p:nvSpPr>
          <p:spPr bwMode="auto">
            <a:xfrm flipH="1">
              <a:off x="55626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7"/>
            <p:cNvSpPr>
              <a:spLocks noChangeArrowheads="1"/>
            </p:cNvSpPr>
            <p:nvPr/>
          </p:nvSpPr>
          <p:spPr bwMode="auto">
            <a:xfrm flipH="1">
              <a:off x="55626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28"/>
            <p:cNvSpPr>
              <a:spLocks noChangeArrowheads="1"/>
            </p:cNvSpPr>
            <p:nvPr/>
          </p:nvSpPr>
          <p:spPr bwMode="auto">
            <a:xfrm flipH="1">
              <a:off x="54864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29"/>
            <p:cNvSpPr>
              <a:spLocks noChangeArrowheads="1"/>
            </p:cNvSpPr>
            <p:nvPr/>
          </p:nvSpPr>
          <p:spPr bwMode="auto">
            <a:xfrm flipH="1">
              <a:off x="54864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0"/>
            <p:cNvSpPr>
              <a:spLocks noChangeArrowheads="1"/>
            </p:cNvSpPr>
            <p:nvPr/>
          </p:nvSpPr>
          <p:spPr bwMode="auto">
            <a:xfrm flipH="1">
              <a:off x="54102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1"/>
            <p:cNvSpPr>
              <a:spLocks noChangeArrowheads="1"/>
            </p:cNvSpPr>
            <p:nvPr/>
          </p:nvSpPr>
          <p:spPr bwMode="auto">
            <a:xfrm flipH="1">
              <a:off x="53340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32"/>
            <p:cNvSpPr>
              <a:spLocks noChangeArrowheads="1"/>
            </p:cNvSpPr>
            <p:nvPr/>
          </p:nvSpPr>
          <p:spPr bwMode="auto">
            <a:xfrm flipH="1">
              <a:off x="5334000" y="3886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 flipH="1">
              <a:off x="52578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4"/>
            <p:cNvSpPr>
              <a:spLocks noChangeArrowheads="1"/>
            </p:cNvSpPr>
            <p:nvPr/>
          </p:nvSpPr>
          <p:spPr bwMode="auto">
            <a:xfrm flipH="1">
              <a:off x="51816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35"/>
            <p:cNvSpPr>
              <a:spLocks noChangeArrowheads="1"/>
            </p:cNvSpPr>
            <p:nvPr/>
          </p:nvSpPr>
          <p:spPr bwMode="auto">
            <a:xfrm flipH="1">
              <a:off x="5105400" y="3962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36"/>
            <p:cNvSpPr>
              <a:spLocks noChangeArrowheads="1"/>
            </p:cNvSpPr>
            <p:nvPr/>
          </p:nvSpPr>
          <p:spPr bwMode="auto">
            <a:xfrm flipH="1">
              <a:off x="50292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37"/>
            <p:cNvSpPr>
              <a:spLocks noChangeArrowheads="1"/>
            </p:cNvSpPr>
            <p:nvPr/>
          </p:nvSpPr>
          <p:spPr bwMode="auto">
            <a:xfrm flipH="1">
              <a:off x="4876800" y="4038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5" y="0"/>
            <a:ext cx="10622271" cy="4174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00" y="3054624"/>
            <a:ext cx="9760400" cy="3803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68911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mM</a:t>
            </a:r>
            <a:r>
              <a:rPr lang="en-US" dirty="0" smtClean="0"/>
              <a:t> Ca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478696" y="342568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mM</a:t>
            </a:r>
            <a:r>
              <a:rPr lang="en-US" dirty="0" smtClean="0"/>
              <a:t> Ca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4829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6"/>
            <a:ext cx="8522712" cy="33161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8155" y="113437"/>
            <a:ext cx="6891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The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effect of stimulation trains on the subsequent rate of        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     spontaneous 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vesicle fusion events; and</a:t>
            </a:r>
          </a:p>
          <a:p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5" y="3200399"/>
            <a:ext cx="8347517" cy="3829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47" y="2837486"/>
            <a:ext cx="8220553" cy="3330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8155" y="1058239"/>
            <a:ext cx="18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pulses at 20 Hz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539693" y="4087501"/>
            <a:ext cx="18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pulses at 40 Hz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402702" y="3573652"/>
            <a:ext cx="18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pulses at 60 Hz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148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56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42699" y="2606722"/>
            <a:ext cx="2907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Tables or growth curves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endParaRPr lang="en-US" dirty="0"/>
          </a:p>
          <a:p>
            <a:r>
              <a:rPr lang="en-US" dirty="0" smtClean="0"/>
              <a:t>Survival etc..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59" descr="C:\Student-subfolders\Sam Potter\IMG_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23199"/>
          <a:stretch>
            <a:fillRect/>
          </a:stretch>
        </p:blipFill>
        <p:spPr bwMode="auto">
          <a:xfrm>
            <a:off x="6302991" y="2176818"/>
            <a:ext cx="38100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1" descr="C:\Student-subfolders\Sam Potter\3-3-214fliesA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91" y="2176818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7"/>
          <p:cNvSpPr txBox="1">
            <a:spLocks noChangeArrowheads="1"/>
          </p:cNvSpPr>
          <p:nvPr/>
        </p:nvSpPr>
        <p:spPr bwMode="auto">
          <a:xfrm>
            <a:off x="3374053" y="489045"/>
            <a:ext cx="509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of population growth depending on diet</a:t>
            </a:r>
          </a:p>
        </p:txBody>
      </p:sp>
    </p:spTree>
    <p:extLst>
      <p:ext uri="{BB962C8B-B14F-4D97-AF65-F5344CB8AC3E}">
        <p14:creationId xmlns:p14="http://schemas.microsoft.com/office/powerpoint/2010/main" val="28233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7" name="Object 45"/>
          <p:cNvGraphicFramePr>
            <a:graphicFrameLocks noChangeAspect="1"/>
          </p:cNvGraphicFramePr>
          <p:nvPr>
            <p:extLst/>
          </p:nvPr>
        </p:nvGraphicFramePr>
        <p:xfrm>
          <a:off x="2703753" y="-182563"/>
          <a:ext cx="3927786" cy="672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SPW 12.0 Graph" r:id="rId3" imgW="6461150" imgH="11097158" progId="SigmaPlotGraphicObject.11">
                  <p:embed/>
                </p:oleObj>
              </mc:Choice>
              <mc:Fallback>
                <p:oleObj name="SPW 12.0 Graph" r:id="rId3" imgW="6461150" imgH="11097158" progId="SigmaPlotGraphicObjec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753" y="-182563"/>
                        <a:ext cx="3927786" cy="672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4"/>
          <p:cNvGraphicFramePr>
            <a:graphicFrameLocks noChangeAspect="1"/>
          </p:cNvGraphicFramePr>
          <p:nvPr>
            <p:extLst/>
          </p:nvPr>
        </p:nvGraphicFramePr>
        <p:xfrm>
          <a:off x="6818553" y="667334"/>
          <a:ext cx="4029525" cy="605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SPW 12.0 Graph" r:id="rId5" imgW="6223000" imgH="9334500" progId="SigmaPlotGraphicObject.11">
                  <p:embed/>
                </p:oleObj>
              </mc:Choice>
              <mc:Fallback>
                <p:oleObj name="SPW 12.0 Graph" r:id="rId5" imgW="6223000" imgH="9334500" progId="SigmaPlotGraphicObjec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553" y="667334"/>
                        <a:ext cx="4029525" cy="6054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19"/>
          <p:cNvSpPr txBox="1">
            <a:spLocks noChangeArrowheads="1"/>
          </p:cNvSpPr>
          <p:nvPr/>
        </p:nvSpPr>
        <p:spPr bwMode="auto">
          <a:xfrm>
            <a:off x="2703753" y="288758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US" altLang="en-US" sz="1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Pupa and adult behaviors in response to diet as a larvae .</a:t>
            </a:r>
          </a:p>
        </p:txBody>
      </p:sp>
      <p:sp>
        <p:nvSpPr>
          <p:cNvPr id="9" name="TextBox 56"/>
          <p:cNvSpPr txBox="1">
            <a:spLocks noChangeArrowheads="1"/>
          </p:cNvSpPr>
          <p:nvPr/>
        </p:nvSpPr>
        <p:spPr bwMode="auto">
          <a:xfrm rot="10800000" flipV="1">
            <a:off x="-1" y="2263243"/>
            <a:ext cx="219803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Time to pupation and then the time for the pupa to become an adult with larvae raised on 2, 4 or 6 days on sugar water before being placed in corn meal.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3" name="Object 47"/>
          <p:cNvGraphicFramePr>
            <a:graphicFrameLocks noChangeAspect="1"/>
          </p:cNvGraphicFramePr>
          <p:nvPr>
            <p:extLst/>
          </p:nvPr>
        </p:nvGraphicFramePr>
        <p:xfrm>
          <a:off x="1620253" y="507331"/>
          <a:ext cx="5257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SPW 12.0 Graph" r:id="rId3" imgW="4521708" imgH="5357470" progId="SigmaPlotGraphicObject.11">
                  <p:embed/>
                </p:oleObj>
              </mc:Choice>
              <mc:Fallback>
                <p:oleObj name="SPW 12.0 Graph" r:id="rId3" imgW="4521708" imgH="5357470" progId="SigmaPlotGraphicObjec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253" y="507331"/>
                        <a:ext cx="5257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FD13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1" descr="PC050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53" y="1383631"/>
            <a:ext cx="3135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1"/>
          <p:cNvSpPr txBox="1">
            <a:spLocks noChangeArrowheads="1"/>
          </p:cNvSpPr>
          <p:nvPr/>
        </p:nvSpPr>
        <p:spPr bwMode="auto">
          <a:xfrm>
            <a:off x="7030453" y="4098256"/>
            <a:ext cx="289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The adult test with light responses with larvae fed sugar water for various days.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7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D Student Future Crossword on white background Stock Photo - 16416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42" y="7936"/>
            <a:ext cx="7403403" cy="56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uture student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3253209" cy="32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future student photo ind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future student photo indian"/>
          <p:cNvSpPr>
            <a:spLocks noChangeAspect="1" noChangeArrowheads="1"/>
          </p:cNvSpPr>
          <p:nvPr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Image result for future student photo in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69" y="1891199"/>
            <a:ext cx="8590611" cy="48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Felicitas Koch, Cooper Lab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60</a:t>
            </a:fld>
            <a:endParaRPr lang="en-US"/>
          </a:p>
        </p:txBody>
      </p:sp>
      <p:pic>
        <p:nvPicPr>
          <p:cNvPr id="8194" name="Picture 2" descr="http://jcggdb.jp/GlycoPOD/upload/18c56ae3-3f68-4a61-91d0-3a97c924ab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89" y="93973"/>
            <a:ext cx="8630433" cy="66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61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92" y="662939"/>
            <a:ext cx="9731938" cy="558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5810" y="6427113"/>
            <a:ext cx="10858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Lee, Bhatt</a:t>
            </a:r>
            <a:r>
              <a:rPr lang="en-US" sz="1400" b="1" dirty="0"/>
              <a:t>, </a:t>
            </a:r>
            <a:r>
              <a:rPr lang="en-US" sz="1400" b="1" dirty="0" smtClean="0"/>
              <a:t>Bhatt</a:t>
            </a:r>
            <a:r>
              <a:rPr lang="en-US" sz="1400" b="1" dirty="0"/>
              <a:t>, </a:t>
            </a:r>
            <a:r>
              <a:rPr lang="en-US" sz="1400" b="1" dirty="0" smtClean="0"/>
              <a:t>Chung</a:t>
            </a:r>
            <a:r>
              <a:rPr lang="en-US" sz="1400" b="1" dirty="0"/>
              <a:t>, </a:t>
            </a:r>
            <a:r>
              <a:rPr lang="en-US" sz="1400" b="1" dirty="0" smtClean="0"/>
              <a:t>and Cooper (</a:t>
            </a:r>
            <a:r>
              <a:rPr lang="en-US" sz="1400" b="1" dirty="0"/>
              <a:t>2009</a:t>
            </a:r>
            <a:r>
              <a:rPr lang="en-US" sz="1400" b="1" dirty="0" smtClean="0"/>
              <a:t>)</a:t>
            </a:r>
            <a:r>
              <a:rPr lang="en-US" sz="1400" b="1" dirty="0"/>
              <a:t> Comparative Biochemistry and </a:t>
            </a:r>
            <a:r>
              <a:rPr lang="en-US" sz="1400" b="1" dirty="0" smtClean="0"/>
              <a:t>Physiology</a:t>
            </a:r>
            <a:endParaRPr lang="en-US" sz="1400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18948" y="5077326"/>
            <a:ext cx="468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Neuromuscular matching with synaptic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EC03-951D-473C-9B29-C43F3CFBC14F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3" y="21359"/>
            <a:ext cx="10948187" cy="683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5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895600" y="1200152"/>
          <a:ext cx="6172200" cy="425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Image" r:id="rId3" imgW="7189024" imgH="4957317" progId="Photoshop.Image.5">
                  <p:embed/>
                </p:oleObj>
              </mc:Choice>
              <mc:Fallback>
                <p:oleObj name="Image" r:id="rId3" imgW="7189024" imgH="495731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00152"/>
                        <a:ext cx="6172200" cy="4255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414" y="606651"/>
            <a:ext cx="6195607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Hands on activities with living organisms</a:t>
            </a:r>
            <a:endParaRPr lang="en-US" sz="2672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268" y="5884097"/>
            <a:ext cx="8917506" cy="483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672" dirty="0">
                <a:solidFill>
                  <a:srgbClr val="002060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Collect data, graph data, interpret data, discuss the results</a:t>
            </a:r>
            <a:endParaRPr lang="en-US" sz="2672" dirty="0">
              <a:solidFill>
                <a:srgbClr val="002060"/>
              </a:solidFill>
              <a:effectLst>
                <a:outerShdw blurRad="50800" dist="25400" dir="5400000" rotWithShape="0">
                  <a:srgbClr val="000000"/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01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 student in l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38" y="788544"/>
            <a:ext cx="8667750" cy="5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mage student in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" y="116959"/>
            <a:ext cx="11707508" cy="51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mage band on 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9" y="4276724"/>
            <a:ext cx="48768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0036" y="606055"/>
            <a:ext cx="6836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Demonstrations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672854" y="2948762"/>
            <a:ext cx="9466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ACTIVE ENGAGEMENT</a:t>
            </a:r>
            <a:endParaRPr lang="en-US" sz="8000" dirty="0"/>
          </a:p>
        </p:txBody>
      </p:sp>
      <p:sp>
        <p:nvSpPr>
          <p:cNvPr id="4" name="Down Arrow 3"/>
          <p:cNvSpPr/>
          <p:nvPr/>
        </p:nvSpPr>
        <p:spPr>
          <a:xfrm>
            <a:off x="5545394" y="1929494"/>
            <a:ext cx="784239" cy="11234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1047</Words>
  <Application>Microsoft Office PowerPoint</Application>
  <PresentationFormat>Widescreen</PresentationFormat>
  <Paragraphs>191</Paragraphs>
  <Slides>63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Arial</vt:lpstr>
      <vt:lpstr>Calibri</vt:lpstr>
      <vt:lpstr>Calibri Light</vt:lpstr>
      <vt:lpstr>Gill Sans</vt:lpstr>
      <vt:lpstr>Helvetica Neue Medium</vt:lpstr>
      <vt:lpstr>Times</vt:lpstr>
      <vt:lpstr>Times New Roman</vt:lpstr>
      <vt:lpstr>ヒラギノ角ゴ ProN W3</vt:lpstr>
      <vt:lpstr>Office Theme</vt:lpstr>
      <vt:lpstr>Image</vt:lpstr>
      <vt:lpstr>SPW 12.0 Graph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Begin Analysis of Health Data to Determine Problems and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 one</dc:creator>
  <cp:lastModifiedBy>no one</cp:lastModifiedBy>
  <cp:revision>52</cp:revision>
  <dcterms:created xsi:type="dcterms:W3CDTF">2016-10-23T18:48:16Z</dcterms:created>
  <dcterms:modified xsi:type="dcterms:W3CDTF">2017-01-23T18:56:33Z</dcterms:modified>
</cp:coreProperties>
</file>